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SQXykj5EqbQ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Montevideo Convention | Extinction of states | Territory loss</a:t>
            </a:r>
          </a:p>
        </p:txBody>
      </p:sp>
      <p:sp>
        <p:nvSpPr>
          <p:cNvPr id="173" name="Statehood and Climate Change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Statehood and Climate Change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Statehood"/>
          <p:cNvSpPr txBox="1"/>
          <p:nvPr>
            <p:ph type="ctrTitle"/>
          </p:nvPr>
        </p:nvSpPr>
        <p:spPr>
          <a:xfrm>
            <a:off x="698499" y="161772"/>
            <a:ext cx="11607801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Statehood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Montevideo Convention…"/>
          <p:cNvSpPr txBox="1"/>
          <p:nvPr/>
        </p:nvSpPr>
        <p:spPr>
          <a:xfrm>
            <a:off x="1179852" y="2576540"/>
            <a:ext cx="5844033" cy="2345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Montevideo Convention</a:t>
            </a:r>
          </a:p>
          <a:p>
            <a:pPr marL="317500" indent="-317500">
              <a:buSzPct val="100000"/>
              <a:buChar char="•"/>
            </a:pPr>
            <a:r>
              <a:t>Four criteria for a sovereign entity</a:t>
            </a:r>
          </a:p>
          <a:p>
            <a:pPr marL="317500" indent="-317500">
              <a:buSzPct val="100000"/>
              <a:buChar char="•"/>
            </a:pPr>
            <a:r>
              <a:t>Extinction of States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Climate Change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Climate Change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Long-term shifts in the typical weather patterns that characterise Earth’s local, regional, and global climates"/>
          <p:cNvSpPr txBox="1"/>
          <p:nvPr/>
        </p:nvSpPr>
        <p:spPr>
          <a:xfrm>
            <a:off x="933260" y="2454620"/>
            <a:ext cx="11138280" cy="1037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Long-term shifts in the typical weather patterns that characterise Earth’s local, regional, and global climates</a:t>
            </a:r>
          </a:p>
        </p:txBody>
      </p:sp>
      <p:pic>
        <p:nvPicPr>
          <p:cNvPr id="185" name="Climate Change - The Big Picture" descr="Climate Change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Climate Change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5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8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Sea level rise…"/>
          <p:cNvSpPr txBox="1"/>
          <p:nvPr/>
        </p:nvSpPr>
        <p:spPr>
          <a:xfrm>
            <a:off x="1179852" y="2576540"/>
            <a:ext cx="6535319" cy="2345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Sea level rise</a:t>
            </a:r>
          </a:p>
          <a:p>
            <a:pPr marL="317500" indent="-317500">
              <a:buSzPct val="100000"/>
              <a:buChar char="•"/>
            </a:pPr>
            <a:r>
              <a:t>Montevideo Convention requirements</a:t>
            </a:r>
          </a:p>
          <a:p>
            <a:pPr marL="317500" indent="-317500">
              <a:buSzPct val="100000"/>
              <a:buChar char="•"/>
            </a:pPr>
            <a:r>
              <a:t>Tuvalu and perpetual statehood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Climate Conversation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Speak to a family member, friend or colleague outside of your studies…"/>
          <p:cNvSpPr txBox="1"/>
          <p:nvPr/>
        </p:nvSpPr>
        <p:spPr>
          <a:xfrm>
            <a:off x="1179852" y="2576540"/>
            <a:ext cx="10498506" cy="3704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Speak to a family member, friend or colleague outside of your studies</a:t>
            </a:r>
          </a:p>
          <a:p>
            <a:pPr marL="317500" indent="-317500">
              <a:buSzPct val="100000"/>
              <a:buChar char="•"/>
            </a:pPr>
            <a:r>
              <a:t>Do not try to convince them, just explore the topic</a:t>
            </a:r>
          </a:p>
          <a:p>
            <a:pPr marL="317500" indent="-317500">
              <a:buSzPct val="100000"/>
              <a:buChar char="•"/>
            </a:pPr>
            <a:r>
              <a:t>Write a reflection on how the conversation went</a:t>
            </a:r>
          </a:p>
          <a:p>
            <a:pPr marL="317500" indent="-317500">
              <a:buSzPct val="100000"/>
              <a:buChar char="•"/>
            </a:pPr>
            <a:r>
              <a:t>Full instructions in handout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