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1pPr>
    <a:lvl2pPr marL="0" marR="0" indent="31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2pPr>
    <a:lvl3pPr marL="0" marR="0" indent="63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3pPr>
    <a:lvl4pPr marL="0" marR="0" indent="95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4pPr>
    <a:lvl5pPr marL="0" marR="0" indent="127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5pPr>
    <a:lvl6pPr marL="0" marR="0" indent="158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6pPr>
    <a:lvl7pPr marL="0" marR="0" indent="190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7pPr>
    <a:lvl8pPr marL="0" marR="0" indent="222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8pPr>
    <a:lvl9pPr marL="0" marR="0" indent="254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100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109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xfrm>
            <a:off x="698500" y="2908300"/>
            <a:ext cx="11607800" cy="609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300"/>
              </a:spcBef>
              <a:buSzTx/>
              <a:buNone/>
              <a:defRPr sz="3600"/>
            </a:lvl1pPr>
            <a:lvl2pPr marL="0" indent="317500">
              <a:spcBef>
                <a:spcPts val="4300"/>
              </a:spcBef>
              <a:buSzTx/>
              <a:buNone/>
              <a:defRPr sz="3600"/>
            </a:lvl2pPr>
            <a:lvl3pPr marL="0" indent="635000">
              <a:spcBef>
                <a:spcPts val="4300"/>
              </a:spcBef>
              <a:buSzTx/>
              <a:buNone/>
              <a:defRPr sz="3600"/>
            </a:lvl3pPr>
            <a:lvl4pPr marL="0" indent="952500">
              <a:spcBef>
                <a:spcPts val="4300"/>
              </a:spcBef>
              <a:buSzTx/>
              <a:buNone/>
              <a:defRPr sz="3600"/>
            </a:lvl4pPr>
            <a:lvl5pPr marL="0" indent="1270000">
              <a:spcBef>
                <a:spcPts val="4300"/>
              </a:spcBef>
              <a:buSzTx/>
              <a:buNone/>
              <a:defRPr sz="36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698500" y="3149600"/>
            <a:ext cx="11607800" cy="3238500"/>
          </a:xfrm>
          <a:prstGeom prst="rect">
            <a:avLst/>
          </a:prstGeom>
        </p:spPr>
        <p:txBody>
          <a:bodyPr anchor="ctr"/>
          <a:lstStyle>
            <a:lvl1pPr marL="0" indent="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698500" y="698500"/>
            <a:ext cx="11607800" cy="5765800"/>
          </a:xfrm>
          <a:prstGeom prst="rect">
            <a:avLst/>
          </a:prstGeom>
        </p:spPr>
        <p:txBody>
          <a:bodyPr anchor="b"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698500" y="62103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35" sz="3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1016000" y="6426200"/>
            <a:ext cx="10972800" cy="584200"/>
          </a:xfrm>
          <a:prstGeom prst="rect">
            <a:avLst/>
          </a:prstGeom>
        </p:spPr>
        <p:txBody>
          <a:bodyPr/>
          <a:lstStyle>
            <a:lvl1pPr marL="0" indent="0" defTabSz="587022">
              <a:spcBef>
                <a:spcPts val="0"/>
              </a:spcBef>
              <a:buSzTx/>
              <a:buNone/>
              <a:defRPr sz="24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749300" y="2298700"/>
            <a:ext cx="11506200" cy="3175000"/>
          </a:xfrm>
          <a:prstGeom prst="rect">
            <a:avLst/>
          </a:prstGeom>
        </p:spPr>
        <p:txBody>
          <a:bodyPr anchor="b"/>
          <a:lstStyle>
            <a:lvl1pPr marL="180622" indent="-180622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1pPr>
            <a:lvl2pPr marL="180622" indent="136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2pPr>
            <a:lvl3pPr marL="180622" indent="454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3pPr>
            <a:lvl4pPr marL="180622" indent="771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4pPr>
            <a:lvl5pPr marL="180622" indent="1089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lose-up of a curved, white, layered pattern"/>
          <p:cNvSpPr/>
          <p:nvPr>
            <p:ph type="pic" sz="quarter" idx="21"/>
          </p:nvPr>
        </p:nvSpPr>
        <p:spPr>
          <a:xfrm>
            <a:off x="622300" y="2907462"/>
            <a:ext cx="3937000" cy="39386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Close-up of a layered pattern of grey stone"/>
          <p:cNvSpPr/>
          <p:nvPr>
            <p:ph type="pic" sz="quarter" idx="22"/>
          </p:nvPr>
        </p:nvSpPr>
        <p:spPr>
          <a:xfrm>
            <a:off x="3893586" y="3136900"/>
            <a:ext cx="5217627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Close-up of a white ribbed pattern"/>
          <p:cNvSpPr/>
          <p:nvPr>
            <p:ph type="pic" sz="quarter" idx="23"/>
          </p:nvPr>
        </p:nvSpPr>
        <p:spPr>
          <a:xfrm>
            <a:off x="7802863" y="3136900"/>
            <a:ext cx="5215134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Angular, futuristic, white corridor with shadows"/>
          <p:cNvSpPr/>
          <p:nvPr>
            <p:ph type="pic" idx="21"/>
          </p:nvPr>
        </p:nvSpPr>
        <p:spPr>
          <a:xfrm>
            <a:off x="-1397000" y="0"/>
            <a:ext cx="15786100" cy="105240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uturistic, curved, white structure"/>
          <p:cNvSpPr/>
          <p:nvPr>
            <p:ph type="pic" idx="21"/>
          </p:nvPr>
        </p:nvSpPr>
        <p:spPr>
          <a:xfrm>
            <a:off x="-88900" y="-3962400"/>
            <a:ext cx="18948400" cy="14211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Author and Date"/>
          <p:cNvSpPr txBox="1"/>
          <p:nvPr>
            <p:ph type="body" sz="quarter" idx="22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curved, white, layered pattern"/>
          <p:cNvSpPr/>
          <p:nvPr>
            <p:ph type="pic" idx="21"/>
          </p:nvPr>
        </p:nvSpPr>
        <p:spPr>
          <a:xfrm>
            <a:off x="4876800" y="0"/>
            <a:ext cx="97536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698500" y="698500"/>
            <a:ext cx="5105400" cy="4178300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698500" y="4775200"/>
            <a:ext cx="5105400" cy="40386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3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lose-up of the edge of white curved stone"/>
          <p:cNvSpPr/>
          <p:nvPr>
            <p:ph type="pic" idx="21"/>
          </p:nvPr>
        </p:nvSpPr>
        <p:spPr>
          <a:xfrm>
            <a:off x="6096644" y="0"/>
            <a:ext cx="7313912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Subtitle"/>
          <p:cNvSpPr txBox="1"/>
          <p:nvPr>
            <p:ph type="body" sz="quarter" idx="22" hasCustomPrompt="1"/>
          </p:nvPr>
        </p:nvSpPr>
        <p:spPr>
          <a:xfrm>
            <a:off x="698500" y="1447800"/>
            <a:ext cx="51054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30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698500" y="3035300"/>
            <a:ext cx="5105400" cy="601980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698500" y="3035006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5105400" cy="674779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5851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698500" y="3034319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698500" y="3124200"/>
            <a:ext cx="11607800" cy="3302000"/>
          </a:xfrm>
          <a:prstGeom prst="rect">
            <a:avLst/>
          </a:prstGeom>
        </p:spPr>
        <p:txBody>
          <a:bodyPr anchor="ctr"/>
          <a:lstStyle>
            <a:lvl1pPr defTabSz="355600">
              <a:defRPr spc="-84" sz="8400"/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698500" y="381000"/>
            <a:ext cx="11607800" cy="11430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698500" y="3035300"/>
            <a:ext cx="11607800" cy="60198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100" cy="315850"/>
          </a:xfrm>
          <a:prstGeom prst="rect">
            <a:avLst/>
          </a:prstGeom>
          <a:ln w="3175">
            <a:miter lim="400000"/>
          </a:ln>
        </p:spPr>
        <p:txBody>
          <a:bodyPr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13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31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63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95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27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158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190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222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254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317500" marR="0" indent="-317500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1pPr>
      <a:lvl2pPr marL="63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2pPr>
      <a:lvl3pPr marL="95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3pPr>
      <a:lvl4pPr marL="127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4pPr>
      <a:lvl5pPr marL="159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5pPr>
      <a:lvl6pPr marL="190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6pPr>
      <a:lvl7pPr marL="222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7pPr>
      <a:lvl8pPr marL="254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8pPr>
      <a:lvl9pPr marL="286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31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63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95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27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158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190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222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254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video" Target="https://www.youtube.com/embed/1XwkykZ3F6I?feature=oembed" TargetMode="External"/><Relationship Id="rId4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2" name="Keywords:…"/>
          <p:cNvSpPr txBox="1"/>
          <p:nvPr>
            <p:ph type="subTitle" sz="quarter" idx="1"/>
          </p:nvPr>
        </p:nvSpPr>
        <p:spPr>
          <a:xfrm>
            <a:off x="698500" y="5408432"/>
            <a:ext cx="11607800" cy="1447801"/>
          </a:xfrm>
          <a:prstGeom prst="rect">
            <a:avLst/>
          </a:prstGeom>
        </p:spPr>
        <p:txBody>
          <a:bodyPr/>
          <a:lstStyle/>
          <a:p>
            <a:pPr algn="ctr"/>
            <a:r>
              <a:t>Keywords:</a:t>
            </a:r>
          </a:p>
          <a:p>
            <a:pPr algn="ctr"/>
            <a:r>
              <a:t>Commons Dilemmas | Overfishing | HIPPCO</a:t>
            </a:r>
          </a:p>
        </p:txBody>
      </p:sp>
      <p:sp>
        <p:nvSpPr>
          <p:cNvPr id="173" name="Social Dilemmas and…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r>
              <a:t>Social Dilemmas and</a:t>
            </a:r>
          </a:p>
          <a:p>
            <a:pPr algn="ctr"/>
            <a:r>
              <a:t>Biodiversity</a:t>
            </a:r>
          </a:p>
        </p:txBody>
      </p:sp>
      <p:pic>
        <p:nvPicPr>
          <p:cNvPr id="174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7" name="Social Dilemmas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Social Dilemmas</a:t>
            </a:r>
          </a:p>
        </p:txBody>
      </p:sp>
      <p:pic>
        <p:nvPicPr>
          <p:cNvPr id="178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79" name="A conflict between immediate self-interest and longer-term collective interests. They revolve around 4 core issues:…"/>
          <p:cNvSpPr txBox="1"/>
          <p:nvPr/>
        </p:nvSpPr>
        <p:spPr>
          <a:xfrm>
            <a:off x="1179852" y="2576540"/>
            <a:ext cx="11241191" cy="50769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>
              <a:spcBef>
                <a:spcPts val="2400"/>
              </a:spcBef>
              <a:defRPr sz="2400"/>
            </a:pPr>
            <a:r>
              <a:t>A conflict between immediate self-interest and longer-term collective interests. They revolve around 4 core issues:</a:t>
            </a:r>
          </a:p>
          <a:p>
            <a:pPr marL="317500" indent="-317500">
              <a:spcBef>
                <a:spcPts val="2400"/>
              </a:spcBef>
              <a:buSzPct val="100000"/>
              <a:buChar char="•"/>
              <a:defRPr sz="2400"/>
            </a:pPr>
            <a:r>
              <a:t>Individual differences</a:t>
            </a:r>
          </a:p>
          <a:p>
            <a:pPr marL="317500" indent="-317500">
              <a:spcBef>
                <a:spcPts val="2400"/>
              </a:spcBef>
              <a:buSzPct val="100000"/>
              <a:buChar char="•"/>
              <a:defRPr sz="2400"/>
            </a:pPr>
            <a:r>
              <a:t>Dynami processes</a:t>
            </a:r>
          </a:p>
          <a:p>
            <a:pPr marL="317500" indent="-317500">
              <a:spcBef>
                <a:spcPts val="2400"/>
              </a:spcBef>
              <a:buSzPct val="100000"/>
              <a:buChar char="•"/>
              <a:defRPr sz="2400"/>
            </a:pPr>
            <a:r>
              <a:t>Intergroup conflicts</a:t>
            </a:r>
          </a:p>
          <a:p>
            <a:pPr marL="317500" indent="-317500">
              <a:spcBef>
                <a:spcPts val="2400"/>
              </a:spcBef>
              <a:buSzPct val="100000"/>
              <a:buChar char="•"/>
              <a:defRPr sz="2400"/>
            </a:pPr>
            <a:r>
              <a:t>Uncertainty</a:t>
            </a:r>
          </a:p>
          <a:p>
            <a:pPr>
              <a:spcBef>
                <a:spcPts val="2400"/>
              </a:spcBef>
              <a:defRPr sz="2400"/>
            </a:pPr>
            <a:r>
              <a:t>A specific type is a:</a:t>
            </a:r>
          </a:p>
          <a:p>
            <a:pPr marL="317500" indent="-317500">
              <a:spcBef>
                <a:spcPts val="2400"/>
              </a:spcBef>
              <a:buSzPct val="100000"/>
              <a:buChar char="•"/>
              <a:defRPr sz="2400"/>
            </a:pPr>
            <a:r>
              <a:t>Commons Dilemma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2" name="Biodiversity Loss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Biodiversity Loss</a:t>
            </a:r>
          </a:p>
        </p:txBody>
      </p:sp>
      <p:pic>
        <p:nvPicPr>
          <p:cNvPr id="183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84" name="Biodiversity is the variety of life on Earth, ranging from single-cell organisms up to blue whales. Through the increased pressure of humanity, biodiversity loss is now a significant threat."/>
          <p:cNvSpPr txBox="1"/>
          <p:nvPr/>
        </p:nvSpPr>
        <p:spPr>
          <a:xfrm>
            <a:off x="933260" y="2061173"/>
            <a:ext cx="11138280" cy="15077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17500" indent="-317500">
              <a:buSzPct val="100000"/>
              <a:buChar char="•"/>
            </a:lvl1pPr>
          </a:lstStyle>
          <a:p>
            <a:pPr/>
            <a:r>
              <a:t>Biodiversity is the variety of life on Earth, ranging from single-cell organisms up to blue whales. Through the increased pressure of humanity, biodiversity loss is now a significant threat.</a:t>
            </a:r>
          </a:p>
        </p:txBody>
      </p:sp>
      <p:pic>
        <p:nvPicPr>
          <p:cNvPr id="185" name="Biodiversity - The Big Picture" descr="Biodiversity - The Big Picture"/>
          <p:cNvPicPr>
            <a:picLocks noChangeAspect="0"/>
          </p:cNvPicPr>
          <p:nvPr>
            <a:videoFile xmlns:mc="http://schemas.openxmlformats.org/markup-compatibility/2006" xmlns:aiw="http://developer.apple.com/namespaces/iwork" r:link="rId3" mc:Ignorable="aiw" aiw:title="Biodiversity - The Big Picture" aiw:author="Local Actions LU"/>
          </p:nvPr>
        </p:nvPicPr>
        <p:blipFill>
          <a:blip r:embed="rId4">
            <a:extLst/>
          </a:blip>
          <a:stretch>
            <a:fillRect/>
          </a:stretch>
        </p:blipFill>
        <p:spPr>
          <a:xfrm>
            <a:off x="2782005" y="3755224"/>
            <a:ext cx="7440790" cy="4185444"/>
          </a:xfrm>
          <a:prstGeom prst="rect">
            <a:avLst/>
          </a:prstGeom>
        </p:spPr>
      </p:pic>
      <p:sp>
        <p:nvSpPr>
          <p:cNvPr id="186" name="Introductory Video"/>
          <p:cNvSpPr/>
          <p:nvPr/>
        </p:nvSpPr>
        <p:spPr>
          <a:xfrm>
            <a:off x="2782005" y="8042267"/>
            <a:ext cx="7440790" cy="378969"/>
          </a:xfrm>
          <a:prstGeom prst="roundRect">
            <a:avLst>
              <a:gd name="adj" fmla="val 0"/>
            </a:avLst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spcBef>
                <a:spcPts val="0"/>
              </a:spcBef>
              <a:defRPr sz="16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Introductory Video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nodeType="click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video fullScrn="0">
              <p:cMediaNode mute="0" showWhenStopped="1" numSld="1" vol="80000">
                <p:cTn id="7" fill="hold" display="0">
                  <p:stCondLst>
                    <p:cond delay="indefinite"/>
                  </p:stCondLst>
                </p:cTn>
                <p:tgtEl>
                  <p:spTgt spid="185"/>
                </p:tgtEl>
              </p:cMediaNode>
            </p:video>
            <p:seq concurrent="1" prevAc="none" nextAc="seek">
              <p:cTn id="8" evtFilter="cancelBubble" nodeType="interactiveSeq" restart="whenNotActive" fill="hold">
                <p:stCondLst>
                  <p:cond delay="0" evt="onClick">
                    <p:tgtEl>
                      <p:spTgt spid="185"/>
                    </p:tgtEl>
                  </p:cond>
                </p:stCondLst>
                <p:endSync delay="0" evt="end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mediacall" nodeType="clickEffect" presetSubtype="0" presetID="2" fill="hold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delay="0" evt="onClick">
                  <p:tgtEl>
                    <p:spTgt spid="18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9" name="Connecting the Dots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Connecting the Dots</a:t>
            </a:r>
          </a:p>
        </p:txBody>
      </p:sp>
      <p:pic>
        <p:nvPicPr>
          <p:cNvPr id="190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1" name="Overfishing…"/>
          <p:cNvSpPr txBox="1"/>
          <p:nvPr/>
        </p:nvSpPr>
        <p:spPr>
          <a:xfrm>
            <a:off x="831435" y="2452116"/>
            <a:ext cx="11607801" cy="280200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317499" indent="-317499">
              <a:buSzPct val="100000"/>
              <a:buChar char="•"/>
              <a:defRPr sz="3700"/>
            </a:pPr>
            <a:r>
              <a:t>Overfishing</a:t>
            </a:r>
          </a:p>
          <a:p>
            <a:pPr marL="317499" indent="-317499">
              <a:buSzPct val="100000"/>
              <a:buChar char="•"/>
              <a:defRPr sz="3700"/>
            </a:pPr>
            <a:r>
              <a:t>Atlantic Cod</a:t>
            </a:r>
          </a:p>
          <a:p>
            <a:pPr marL="317499" indent="-317499">
              <a:buSzPct val="100000"/>
              <a:buChar char="•"/>
              <a:defRPr sz="3700"/>
            </a:pPr>
            <a:r>
              <a:t>Elinor Ostrom - Local Lessons, Global Challenges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94" name="Local Action…"/>
          <p:cNvSpPr txBox="1"/>
          <p:nvPr>
            <p:ph type="ctrTitle"/>
          </p:nvPr>
        </p:nvSpPr>
        <p:spPr>
          <a:xfrm>
            <a:off x="698500" y="314172"/>
            <a:ext cx="11607800" cy="1713095"/>
          </a:xfrm>
          <a:prstGeom prst="rect">
            <a:avLst/>
          </a:prstGeom>
        </p:spPr>
        <p:txBody>
          <a:bodyPr/>
          <a:lstStyle/>
          <a:p>
            <a:pPr algn="ctr" defTabSz="154940">
              <a:defRPr spc="-51" sz="5124"/>
            </a:pPr>
            <a:r>
              <a:t>Local Action</a:t>
            </a:r>
          </a:p>
          <a:p>
            <a:pPr algn="ctr" defTabSz="154940">
              <a:defRPr spc="-51" sz="5124"/>
            </a:pPr>
            <a:r>
              <a:t>Biodiversity around you</a:t>
            </a:r>
          </a:p>
        </p:txBody>
      </p:sp>
      <p:pic>
        <p:nvPicPr>
          <p:cNvPr id="195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6" name="You will go out and find biodiversity around your home…"/>
          <p:cNvSpPr txBox="1"/>
          <p:nvPr/>
        </p:nvSpPr>
        <p:spPr>
          <a:xfrm>
            <a:off x="1179852" y="2576540"/>
            <a:ext cx="10498506" cy="41239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You will go out and find biodiversity around your home</a:t>
            </a:r>
          </a:p>
          <a:p>
            <a:pPr marL="317500" indent="-317500">
              <a:buSzPct val="100000"/>
              <a:buChar char="•"/>
            </a:pPr>
            <a:r>
              <a:t>Use the iNaturalist app to identify species</a:t>
            </a:r>
          </a:p>
          <a:p>
            <a:pPr marL="317500" indent="-317500">
              <a:buSzPct val="100000"/>
              <a:buChar char="•"/>
            </a:pPr>
            <a:r>
              <a:t>Spend 30-60 minutes identifying at least 20 species</a:t>
            </a:r>
          </a:p>
          <a:p>
            <a:pPr marL="317500" indent="-317500">
              <a:buSzPct val="100000"/>
              <a:buChar char="•"/>
            </a:pPr>
            <a:r>
              <a:t>Consider biodiversity protection in your area</a:t>
            </a:r>
          </a:p>
          <a:p>
            <a:pPr marL="317500" indent="-317500">
              <a:buSzPct val="100000"/>
              <a:buChar char="•"/>
            </a:pPr>
            <a:r>
              <a:t>A handout with instructions will be available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