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N35sJLfoREE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Intentions | Perceived Behavioural Control | Subjective Norms</a:t>
            </a:r>
          </a:p>
        </p:txBody>
      </p:sp>
      <p:sp>
        <p:nvSpPr>
          <p:cNvPr id="173" name="Planned Behaviour and Pollut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Planned Behaviour and Pollution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Theory of Planned Behaviour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 defTabSz="205740">
              <a:defRPr spc="-68" sz="6804"/>
            </a:lvl1pPr>
          </a:lstStyle>
          <a:p>
            <a:pPr/>
            <a:r>
              <a:t>Theory of Planned Behaviour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Linking beliefs to behaviour.…"/>
          <p:cNvSpPr txBox="1"/>
          <p:nvPr/>
        </p:nvSpPr>
        <p:spPr>
          <a:xfrm>
            <a:off x="1179852" y="2576540"/>
            <a:ext cx="11089728" cy="5482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Linking beliefs to behaviour.</a:t>
            </a:r>
          </a:p>
          <a:p>
            <a:pPr marL="317500" indent="-317500">
              <a:buSzPct val="100000"/>
              <a:buChar char="•"/>
            </a:pPr>
            <a:r>
              <a:t>A decision to engage in a behaviour can be predicted by a person’s intention</a:t>
            </a:r>
          </a:p>
          <a:p>
            <a:pPr/>
            <a:r>
              <a:t>Intentions are determined by three variables:</a:t>
            </a:r>
          </a:p>
          <a:p>
            <a:pPr marL="317500" indent="-317500">
              <a:buSzPct val="100000"/>
              <a:buChar char="•"/>
            </a:pPr>
            <a:r>
              <a:t>personal attitudes, </a:t>
            </a:r>
          </a:p>
          <a:p>
            <a:pPr marL="317500" indent="-317500">
              <a:buSzPct val="100000"/>
              <a:buChar char="•"/>
            </a:pPr>
            <a:r>
              <a:t>subjective norms</a:t>
            </a:r>
          </a:p>
          <a:p>
            <a:pPr marL="317500" indent="-317500">
              <a:buSzPct val="100000"/>
              <a:buChar char="•"/>
            </a:pPr>
            <a:r>
              <a:t>perceived behavioural control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Pollution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Pollution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The introduction of man-made contaminants into the natural environment that cause adverse changes in organisms"/>
          <p:cNvSpPr txBox="1"/>
          <p:nvPr/>
        </p:nvSpPr>
        <p:spPr>
          <a:xfrm>
            <a:off x="933260" y="2454620"/>
            <a:ext cx="11138280" cy="1037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The introduction of man-made contaminants into the natural environment that cause adverse changes in organisms</a:t>
            </a:r>
          </a:p>
        </p:txBody>
      </p:sp>
      <p:pic>
        <p:nvPicPr>
          <p:cNvPr id="185" name="Pollution - The Big Picture" descr="Pollution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Pollution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4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7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Plastic Pollution…"/>
          <p:cNvSpPr txBox="1"/>
          <p:nvPr/>
        </p:nvSpPr>
        <p:spPr>
          <a:xfrm>
            <a:off x="1179852" y="2576540"/>
            <a:ext cx="9250325" cy="3234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Plastic Pollution</a:t>
            </a:r>
          </a:p>
          <a:p>
            <a:pPr marL="317500" indent="-317500">
              <a:buSzPct val="100000"/>
              <a:buChar char="•"/>
            </a:pPr>
            <a:r>
              <a:t>Reducing plastic production and consumption</a:t>
            </a:r>
          </a:p>
          <a:p>
            <a:pPr marL="317500" indent="-317500">
              <a:buSzPct val="100000"/>
              <a:buChar char="•"/>
            </a:pPr>
            <a:r>
              <a:t>Improving plastic waste management and recycling</a:t>
            </a:r>
          </a:p>
          <a:p>
            <a:pPr marL="317500" indent="-317500">
              <a:buSzPct val="100000"/>
              <a:buChar char="•"/>
            </a:pPr>
            <a:r>
              <a:t>cleaning up plastic pollution and restoring ecosystems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Plastic Clean Up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You will do a plastic clean up in your area…"/>
          <p:cNvSpPr txBox="1"/>
          <p:nvPr/>
        </p:nvSpPr>
        <p:spPr>
          <a:xfrm>
            <a:off x="1179852" y="2576540"/>
            <a:ext cx="10498506" cy="2345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You will do a plastic clean up in your area</a:t>
            </a:r>
          </a:p>
          <a:p>
            <a:pPr marL="317500" indent="-317500">
              <a:buSzPct val="100000"/>
              <a:buChar char="•"/>
            </a:pPr>
            <a:r>
              <a:t>Participate in a citizen science project like the Litterati App</a:t>
            </a:r>
          </a:p>
          <a:p>
            <a:pPr marL="317500" indent="-317500">
              <a:buSzPct val="100000"/>
              <a:buChar char="•"/>
            </a:pPr>
            <a:r>
              <a:t>Reflect on the number and type of plastics you find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