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1pPr>
    <a:lvl2pPr marL="0" marR="0" indent="31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2pPr>
    <a:lvl3pPr marL="0" marR="0" indent="63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3pPr>
    <a:lvl4pPr marL="0" marR="0" indent="95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4pPr>
    <a:lvl5pPr marL="0" marR="0" indent="127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5pPr>
    <a:lvl6pPr marL="0" marR="0" indent="1587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6pPr>
    <a:lvl7pPr marL="0" marR="0" indent="1905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7pPr>
    <a:lvl8pPr marL="0" marR="0" indent="22225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8pPr>
    <a:lvl9pPr marL="0" marR="0" indent="2540000" algn="l" defTabSz="25287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b="0" baseline="0" cap="none" i="0" spc="0" strike="noStrike" sz="2800" u="none" kumimoji="0" normalizeH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Graphik Light"/>
        <a:ea typeface="Graphik Light"/>
        <a:cs typeface="Graphik Light"/>
        <a:sym typeface="Graphik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100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Agenda Subtitle</a:t>
            </a:r>
          </a:p>
        </p:txBody>
      </p:sp>
      <p:sp>
        <p:nvSpPr>
          <p:cNvPr id="109" name="Agenda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xfrm>
            <a:off x="698500" y="2908300"/>
            <a:ext cx="11607800" cy="609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300"/>
              </a:spcBef>
              <a:buSzTx/>
              <a:buNone/>
              <a:defRPr sz="3600"/>
            </a:lvl1pPr>
            <a:lvl2pPr marL="0" indent="317500">
              <a:spcBef>
                <a:spcPts val="4300"/>
              </a:spcBef>
              <a:buSzTx/>
              <a:buNone/>
              <a:defRPr sz="3600"/>
            </a:lvl2pPr>
            <a:lvl3pPr marL="0" indent="635000">
              <a:spcBef>
                <a:spcPts val="4300"/>
              </a:spcBef>
              <a:buSzTx/>
              <a:buNone/>
              <a:defRPr sz="3600"/>
            </a:lvl3pPr>
            <a:lvl4pPr marL="0" indent="952500">
              <a:spcBef>
                <a:spcPts val="4300"/>
              </a:spcBef>
              <a:buSzTx/>
              <a:buNone/>
              <a:defRPr sz="3600"/>
            </a:lvl4pPr>
            <a:lvl5pPr marL="0" indent="1270000">
              <a:spcBef>
                <a:spcPts val="4300"/>
              </a:spcBef>
              <a:buSzTx/>
              <a:buNone/>
              <a:defRPr sz="36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698500" y="3149600"/>
            <a:ext cx="11607800" cy="3238500"/>
          </a:xfrm>
          <a:prstGeom prst="rect">
            <a:avLst/>
          </a:prstGeom>
        </p:spPr>
        <p:txBody>
          <a:bodyPr anchor="ctr"/>
          <a:lstStyle>
            <a:lvl1pPr marL="0" indent="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355600">
              <a:lnSpc>
                <a:spcPct val="90000"/>
              </a:lnSpc>
              <a:spcBef>
                <a:spcPts val="0"/>
              </a:spcBef>
              <a:buSzTx/>
              <a:buNone/>
              <a:defRPr spc="-84" sz="84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698500" y="698500"/>
            <a:ext cx="11607800" cy="5765800"/>
          </a:xfrm>
          <a:prstGeom prst="rect">
            <a:avLst/>
          </a:prstGeom>
        </p:spPr>
        <p:txBody>
          <a:bodyPr anchor="b"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1240" sz="248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698500" y="62103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algn="ctr" defTabSz="254000">
              <a:lnSpc>
                <a:spcPct val="90000"/>
              </a:lnSpc>
              <a:spcBef>
                <a:spcPts val="0"/>
              </a:spcBef>
              <a:buSzTx/>
              <a:buNone/>
              <a:defRPr spc="-35" sz="3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1016000" y="6426200"/>
            <a:ext cx="10972800" cy="584200"/>
          </a:xfrm>
          <a:prstGeom prst="rect">
            <a:avLst/>
          </a:prstGeom>
        </p:spPr>
        <p:txBody>
          <a:bodyPr/>
          <a:lstStyle>
            <a:lvl1pPr marL="0" indent="0" defTabSz="587022">
              <a:spcBef>
                <a:spcPts val="0"/>
              </a:spcBef>
              <a:buSzTx/>
              <a:buNone/>
              <a:defRPr sz="24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749300" y="2298700"/>
            <a:ext cx="11506200" cy="3175000"/>
          </a:xfrm>
          <a:prstGeom prst="rect">
            <a:avLst/>
          </a:prstGeom>
        </p:spPr>
        <p:txBody>
          <a:bodyPr anchor="b"/>
          <a:lstStyle>
            <a:lvl1pPr marL="180622" indent="-180622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1pPr>
            <a:lvl2pPr marL="180622" indent="136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2pPr>
            <a:lvl3pPr marL="180622" indent="454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3pPr>
            <a:lvl4pPr marL="180622" indent="7718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4pPr>
            <a:lvl5pPr marL="180622" indent="1089377" defTabSz="1733973">
              <a:lnSpc>
                <a:spcPct val="90000"/>
              </a:lnSpc>
              <a:spcBef>
                <a:spcPts val="0"/>
              </a:spcBef>
              <a:buSzTx/>
              <a:buNone/>
              <a:defRPr spc="-66" sz="66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Close-up of a curved, white, layered pattern"/>
          <p:cNvSpPr/>
          <p:nvPr>
            <p:ph type="pic" sz="quarter" idx="21"/>
          </p:nvPr>
        </p:nvSpPr>
        <p:spPr>
          <a:xfrm>
            <a:off x="622300" y="2907462"/>
            <a:ext cx="3937000" cy="39386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Close-up of a layered pattern of grey stone"/>
          <p:cNvSpPr/>
          <p:nvPr>
            <p:ph type="pic" sz="quarter" idx="22"/>
          </p:nvPr>
        </p:nvSpPr>
        <p:spPr>
          <a:xfrm>
            <a:off x="3893586" y="3136900"/>
            <a:ext cx="5217627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Close-up of a white ribbed pattern"/>
          <p:cNvSpPr/>
          <p:nvPr>
            <p:ph type="pic" sz="quarter" idx="23"/>
          </p:nvPr>
        </p:nvSpPr>
        <p:spPr>
          <a:xfrm>
            <a:off x="7802863" y="3136900"/>
            <a:ext cx="5215134" cy="3479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Angular, futuristic, white corridor with shadows"/>
          <p:cNvSpPr/>
          <p:nvPr>
            <p:ph type="pic" idx="21"/>
          </p:nvPr>
        </p:nvSpPr>
        <p:spPr>
          <a:xfrm>
            <a:off x="-1397000" y="0"/>
            <a:ext cx="15786100" cy="105240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uturistic, curved, white structure"/>
          <p:cNvSpPr/>
          <p:nvPr>
            <p:ph type="pic" idx="21"/>
          </p:nvPr>
        </p:nvSpPr>
        <p:spPr>
          <a:xfrm>
            <a:off x="-88900" y="-3962400"/>
            <a:ext cx="18948400" cy="14211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Author and Date"/>
          <p:cNvSpPr txBox="1"/>
          <p:nvPr>
            <p:ph type="body" sz="quarter" idx="22" hasCustomPrompt="1"/>
          </p:nvPr>
        </p:nvSpPr>
        <p:spPr>
          <a:xfrm>
            <a:off x="698500" y="8635227"/>
            <a:ext cx="11607800" cy="457201"/>
          </a:xfrm>
          <a:prstGeom prst="rect">
            <a:avLst/>
          </a:prstGeom>
        </p:spPr>
        <p:txBody>
          <a:bodyPr anchor="b"/>
          <a:lstStyle>
            <a:lvl1pPr marL="0" indent="0" defTabSz="587022">
              <a:spcBef>
                <a:spcPts val="0"/>
              </a:spcBef>
              <a:buSzTx/>
              <a:buNone/>
              <a:defRPr sz="22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698500" y="5102859"/>
            <a:ext cx="11607800" cy="1447801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Presentation Title"/>
          <p:cNvSpPr txBox="1"/>
          <p:nvPr>
            <p:ph type="title" hasCustomPrompt="1"/>
          </p:nvPr>
        </p:nvSpPr>
        <p:spPr>
          <a:xfrm>
            <a:off x="698500" y="18542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pc="-84" sz="84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2509500" y="8750299"/>
            <a:ext cx="292609" cy="31585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curved, white, layered pattern"/>
          <p:cNvSpPr/>
          <p:nvPr>
            <p:ph type="pic" idx="21"/>
          </p:nvPr>
        </p:nvSpPr>
        <p:spPr>
          <a:xfrm>
            <a:off x="4876800" y="0"/>
            <a:ext cx="97536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698500" y="698500"/>
            <a:ext cx="5105400" cy="4178300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698500" y="4775200"/>
            <a:ext cx="5105400" cy="40386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317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635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9525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27000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43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lose-up of the edge of white curved stone"/>
          <p:cNvSpPr/>
          <p:nvPr>
            <p:ph type="pic" idx="21"/>
          </p:nvPr>
        </p:nvSpPr>
        <p:spPr>
          <a:xfrm>
            <a:off x="6096644" y="0"/>
            <a:ext cx="7313912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Subtitle"/>
          <p:cNvSpPr txBox="1"/>
          <p:nvPr>
            <p:ph type="body" sz="quarter" idx="22" hasCustomPrompt="1"/>
          </p:nvPr>
        </p:nvSpPr>
        <p:spPr>
          <a:xfrm>
            <a:off x="698500" y="1447800"/>
            <a:ext cx="51054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6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30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3" name="Body Level One…"/>
          <p:cNvSpPr txBox="1"/>
          <p:nvPr>
            <p:ph type="body" sz="half" idx="1" hasCustomPrompt="1"/>
          </p:nvPr>
        </p:nvSpPr>
        <p:spPr>
          <a:xfrm>
            <a:off x="698500" y="3035300"/>
            <a:ext cx="5105400" cy="601980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11607800" cy="673100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3" name="Body Level One…"/>
          <p:cNvSpPr txBox="1"/>
          <p:nvPr>
            <p:ph type="body" sz="half" idx="1" hasCustomPrompt="1"/>
          </p:nvPr>
        </p:nvSpPr>
        <p:spPr>
          <a:xfrm>
            <a:off x="698500" y="3035006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698500" y="1447800"/>
            <a:ext cx="5105400" cy="674779"/>
          </a:xfrm>
          <a:prstGeom prst="rect">
            <a:avLst/>
          </a:prstGeom>
        </p:spPr>
        <p:txBody>
          <a:bodyPr/>
          <a:lstStyle>
            <a:lvl1pPr marL="0" indent="0" defTabSz="254000">
              <a:spcBef>
                <a:spcPts val="0"/>
              </a:spcBef>
              <a:buSzTx/>
              <a:buNone/>
              <a:defRPr sz="32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Slide Title"/>
          <p:cNvSpPr txBox="1"/>
          <p:nvPr>
            <p:ph type="title" hasCustomPrompt="1"/>
          </p:nvPr>
        </p:nvSpPr>
        <p:spPr>
          <a:xfrm>
            <a:off x="698500" y="381000"/>
            <a:ext cx="5105400" cy="1145851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3" name="Body Level One…"/>
          <p:cNvSpPr txBox="1"/>
          <p:nvPr>
            <p:ph type="body" sz="half" idx="1" hasCustomPrompt="1"/>
          </p:nvPr>
        </p:nvSpPr>
        <p:spPr>
          <a:xfrm>
            <a:off x="698500" y="3034319"/>
            <a:ext cx="5105400" cy="6019801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698500" y="3124200"/>
            <a:ext cx="11607800" cy="3302000"/>
          </a:xfrm>
          <a:prstGeom prst="rect">
            <a:avLst/>
          </a:prstGeom>
        </p:spPr>
        <p:txBody>
          <a:bodyPr anchor="ctr"/>
          <a:lstStyle>
            <a:lvl1pPr defTabSz="355600">
              <a:defRPr spc="-84" sz="8400"/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509499" y="8750299"/>
            <a:ext cx="292609" cy="315850"/>
          </a:xfrm>
          <a:prstGeom prst="rect">
            <a:avLst/>
          </a:prstGeom>
        </p:spPr>
        <p:txBody>
          <a:bodyPr wrap="none"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698500" y="381000"/>
            <a:ext cx="11607800" cy="11430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698500" y="3035300"/>
            <a:ext cx="11607800" cy="601980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509500" y="8750299"/>
            <a:ext cx="292100" cy="315850"/>
          </a:xfrm>
          <a:prstGeom prst="rect">
            <a:avLst/>
          </a:prstGeom>
          <a:ln w="3175">
            <a:miter lim="400000"/>
          </a:ln>
        </p:spPr>
        <p:txBody>
          <a:bodyPr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13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31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63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95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27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1587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1905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22225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2540000" algn="l" defTabSz="2540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9" strike="noStrike" sz="6000" u="none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317500" marR="0" indent="-317500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1pPr>
      <a:lvl2pPr marL="63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2pPr>
      <a:lvl3pPr marL="95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3pPr>
      <a:lvl4pPr marL="127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4pPr>
      <a:lvl5pPr marL="159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5pPr>
      <a:lvl6pPr marL="1907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6pPr>
      <a:lvl7pPr marL="2225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7pPr>
      <a:lvl8pPr marL="25425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8pPr>
      <a:lvl9pPr marL="2860039" marR="0" indent="-320039" algn="l" defTabSz="252871" rtl="0" latinLnBrk="0">
        <a:lnSpc>
          <a:spcPct val="100000"/>
        </a:lnSpc>
        <a:spcBef>
          <a:spcPts val="33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2800" u="none">
          <a:solidFill>
            <a:schemeClr val="accent1">
              <a:satOff val="-9155"/>
              <a:lumOff val="-32673"/>
            </a:schemeClr>
          </a:solidFill>
          <a:uFillTx/>
          <a:latin typeface="Graphik Light"/>
          <a:ea typeface="Graphik Light"/>
          <a:cs typeface="Graphik Light"/>
          <a:sym typeface="Graphik Light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31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63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95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27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1587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1905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22225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2540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300" u="none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video" Target="https://www.youtube.com/embed/1XwkykZ3F6I?feature=oembed" TargetMode="External"/><Relationship Id="rId4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2" name="Keywords:…"/>
          <p:cNvSpPr txBox="1"/>
          <p:nvPr>
            <p:ph type="subTitle" sz="quarter" idx="1"/>
          </p:nvPr>
        </p:nvSpPr>
        <p:spPr>
          <a:xfrm>
            <a:off x="698500" y="5408432"/>
            <a:ext cx="11607800" cy="1447801"/>
          </a:xfrm>
          <a:prstGeom prst="rect">
            <a:avLst/>
          </a:prstGeom>
        </p:spPr>
        <p:txBody>
          <a:bodyPr/>
          <a:lstStyle/>
          <a:p>
            <a:pPr algn="ctr"/>
            <a:r>
              <a:t>Keywords:</a:t>
            </a:r>
          </a:p>
          <a:p>
            <a:pPr algn="ctr"/>
            <a:r>
              <a:t>Biodiversity Loss | News Values | Social Media</a:t>
            </a:r>
          </a:p>
        </p:txBody>
      </p:sp>
      <p:sp>
        <p:nvSpPr>
          <p:cNvPr id="173" name="Media Design and…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r>
              <a:t>Media Design and</a:t>
            </a:r>
          </a:p>
          <a:p>
            <a:pPr algn="ctr"/>
            <a:r>
              <a:t>Biodiversity</a:t>
            </a:r>
          </a:p>
        </p:txBody>
      </p:sp>
      <p:pic>
        <p:nvPicPr>
          <p:cNvPr id="174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77" name="Media Design and News Values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 defTabSz="193039">
              <a:defRPr spc="-63" sz="6384"/>
            </a:lvl1pPr>
          </a:lstStyle>
          <a:p>
            <a:pPr/>
            <a:r>
              <a:t>Media Design and News Values</a:t>
            </a:r>
          </a:p>
        </p:txBody>
      </p:sp>
      <p:pic>
        <p:nvPicPr>
          <p:cNvPr id="178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79" name="Media Design - an interdisciplinary field…"/>
          <p:cNvSpPr txBox="1"/>
          <p:nvPr/>
        </p:nvSpPr>
        <p:spPr>
          <a:xfrm>
            <a:off x="1179852" y="2576540"/>
            <a:ext cx="7373113" cy="32349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Media Design - an interdisciplinary field</a:t>
            </a:r>
          </a:p>
          <a:p>
            <a:pPr marL="317500" indent="-317500">
              <a:buSzPct val="100000"/>
              <a:buChar char="•"/>
            </a:pPr>
            <a:r>
              <a:t>Understanding, retention and engagement</a:t>
            </a:r>
          </a:p>
          <a:p>
            <a:pPr marL="317500" indent="-317500">
              <a:buSzPct val="100000"/>
              <a:buChar char="•"/>
            </a:pPr>
            <a:r>
              <a:t>News Values</a:t>
            </a:r>
          </a:p>
          <a:p>
            <a:pPr marL="317500" indent="-317500">
              <a:buSzPct val="100000"/>
              <a:buChar char="•"/>
            </a:pPr>
            <a:r>
              <a:t>Agenda Setting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2" name="Biodiversity Loss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Biodiversity Loss</a:t>
            </a:r>
          </a:p>
        </p:txBody>
      </p:sp>
      <p:pic>
        <p:nvPicPr>
          <p:cNvPr id="183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84" name="Biodiversity is the variety of life on Earth, ranging from single-cell organisms up to blue whales. Through the increased pressure of humanity, biodiversity loss is now a significant threat."/>
          <p:cNvSpPr txBox="1"/>
          <p:nvPr/>
        </p:nvSpPr>
        <p:spPr>
          <a:xfrm>
            <a:off x="933260" y="2061173"/>
            <a:ext cx="11138280" cy="15077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317500" indent="-317500">
              <a:buSzPct val="100000"/>
              <a:buChar char="•"/>
            </a:lvl1pPr>
          </a:lstStyle>
          <a:p>
            <a:pPr/>
            <a:r>
              <a:t>Biodiversity is the variety of life on Earth, ranging from single-cell organisms up to blue whales. Through the increased pressure of humanity, biodiversity loss is now a significant threat.</a:t>
            </a:r>
          </a:p>
        </p:txBody>
      </p:sp>
      <p:pic>
        <p:nvPicPr>
          <p:cNvPr id="185" name="Biodiversity - The Big Picture" descr="Biodiversity - The Big Picture"/>
          <p:cNvPicPr>
            <a:picLocks noChangeAspect="0"/>
          </p:cNvPicPr>
          <p:nvPr>
            <a:videoFile xmlns:mc="http://schemas.openxmlformats.org/markup-compatibility/2006" xmlns:aiw="http://developer.apple.com/namespaces/iwork" r:link="rId3" mc:Ignorable="aiw" aiw:title="Biodiversity - The Big Picture" aiw:author="Local Actions LU"/>
          </p:nvPr>
        </p:nvPicPr>
        <p:blipFill>
          <a:blip r:embed="rId4">
            <a:extLst/>
          </a:blip>
          <a:stretch>
            <a:fillRect/>
          </a:stretch>
        </p:blipFill>
        <p:spPr>
          <a:xfrm>
            <a:off x="2782005" y="3755224"/>
            <a:ext cx="7440790" cy="4185444"/>
          </a:xfrm>
          <a:prstGeom prst="rect">
            <a:avLst/>
          </a:prstGeom>
        </p:spPr>
      </p:pic>
      <p:sp>
        <p:nvSpPr>
          <p:cNvPr id="186" name="Introductory Video"/>
          <p:cNvSpPr/>
          <p:nvPr/>
        </p:nvSpPr>
        <p:spPr>
          <a:xfrm>
            <a:off x="2782005" y="8042267"/>
            <a:ext cx="7440790" cy="378969"/>
          </a:xfrm>
          <a:prstGeom prst="roundRect">
            <a:avLst>
              <a:gd name="adj" fmla="val 0"/>
            </a:avLst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spcBef>
                <a:spcPts val="0"/>
              </a:spcBef>
              <a:defRPr sz="1600"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pPr/>
            <a:r>
              <a:t>Introductory Video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nodeType="click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video fullScrn="0">
              <p:cMediaNode mute="0" showWhenStopped="1" numSld="1" vol="80000">
                <p:cTn id="7" fill="hold" display="0">
                  <p:stCondLst>
                    <p:cond delay="indefinite"/>
                  </p:stCondLst>
                </p:cTn>
                <p:tgtEl>
                  <p:spTgt spid="185"/>
                </p:tgtEl>
              </p:cMediaNode>
            </p:video>
            <p:seq concurrent="1" prevAc="none" nextAc="seek">
              <p:cTn id="8" evtFilter="cancelBubble" nodeType="interactiveSeq" restart="whenNotActive" fill="hold">
                <p:stCondLst>
                  <p:cond delay="0" evt="onClick">
                    <p:tgtEl>
                      <p:spTgt spid="185"/>
                    </p:tgtEl>
                  </p:cond>
                </p:stCondLst>
                <p:endSync delay="0" evt="end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mediacall" nodeType="clickEffect" presetSubtype="0" presetID="2" fill="hold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8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delay="0" evt="onClick">
                  <p:tgtEl>
                    <p:spTgt spid="18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89" name="Connecting the Dots"/>
          <p:cNvSpPr txBox="1"/>
          <p:nvPr>
            <p:ph type="ctrTitle"/>
          </p:nvPr>
        </p:nvSpPr>
        <p:spPr>
          <a:xfrm>
            <a:off x="698500" y="161772"/>
            <a:ext cx="11607800" cy="1713095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Connecting the Dots</a:t>
            </a:r>
          </a:p>
        </p:txBody>
      </p:sp>
      <p:pic>
        <p:nvPicPr>
          <p:cNvPr id="190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1" name="Complexity…"/>
          <p:cNvSpPr txBox="1"/>
          <p:nvPr/>
        </p:nvSpPr>
        <p:spPr>
          <a:xfrm>
            <a:off x="831435" y="2452116"/>
            <a:ext cx="11607801" cy="280200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317499" indent="-317499">
              <a:buSzPct val="100000"/>
              <a:buChar char="•"/>
              <a:defRPr sz="3700"/>
            </a:pPr>
            <a:r>
              <a:t>Complexity</a:t>
            </a:r>
          </a:p>
          <a:p>
            <a:pPr marL="317499" indent="-317499">
              <a:buSzPct val="100000"/>
              <a:buChar char="•"/>
              <a:defRPr sz="3700"/>
            </a:pPr>
            <a:r>
              <a:t>Economic engagement</a:t>
            </a:r>
          </a:p>
          <a:p>
            <a:pPr marL="317499" indent="-317499">
              <a:buSzPct val="100000"/>
              <a:buChar char="•"/>
              <a:defRPr sz="3700"/>
            </a:pPr>
            <a:r>
              <a:t>Local vs Global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Local Actions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Local Actions</a:t>
            </a:r>
          </a:p>
        </p:txBody>
      </p:sp>
      <p:sp>
        <p:nvSpPr>
          <p:cNvPr id="194" name="Local Action…"/>
          <p:cNvSpPr txBox="1"/>
          <p:nvPr>
            <p:ph type="ctrTitle"/>
          </p:nvPr>
        </p:nvSpPr>
        <p:spPr>
          <a:xfrm>
            <a:off x="698500" y="314172"/>
            <a:ext cx="11607800" cy="1713095"/>
          </a:xfrm>
          <a:prstGeom prst="rect">
            <a:avLst/>
          </a:prstGeom>
        </p:spPr>
        <p:txBody>
          <a:bodyPr/>
          <a:lstStyle/>
          <a:p>
            <a:pPr algn="ctr" defTabSz="154940">
              <a:defRPr spc="-51" sz="5124"/>
            </a:pPr>
            <a:r>
              <a:t>Local Action</a:t>
            </a:r>
          </a:p>
          <a:p>
            <a:pPr algn="ctr" defTabSz="154940">
              <a:defRPr spc="-51" sz="5124"/>
            </a:pPr>
            <a:r>
              <a:t>Political Art</a:t>
            </a:r>
          </a:p>
        </p:txBody>
      </p:sp>
      <p:pic>
        <p:nvPicPr>
          <p:cNvPr id="195" name="Logo-LocalActions-01.png" descr="Logo-LocalActions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370458" y="8344014"/>
            <a:ext cx="1039628" cy="1039628"/>
          </a:xfrm>
          <a:prstGeom prst="rect">
            <a:avLst/>
          </a:prstGeom>
          <a:ln w="3175">
            <a:miter lim="400000"/>
          </a:ln>
        </p:spPr>
      </p:pic>
      <p:sp>
        <p:nvSpPr>
          <p:cNvPr id="196" name="You wil either create or find good examples of Political Art…"/>
          <p:cNvSpPr txBox="1"/>
          <p:nvPr/>
        </p:nvSpPr>
        <p:spPr>
          <a:xfrm>
            <a:off x="1179852" y="2576540"/>
            <a:ext cx="10498506" cy="23459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317500" indent="-317500">
              <a:buSzPct val="100000"/>
              <a:buChar char="•"/>
            </a:pPr>
            <a:r>
              <a:t>You wil either create or find good examples of Political Art</a:t>
            </a:r>
          </a:p>
          <a:p>
            <a:pPr marL="317500" indent="-317500">
              <a:buSzPct val="100000"/>
              <a:buChar char="•"/>
            </a:pPr>
            <a:r>
              <a:t>As it is about expression there is a lot of freedom in this task</a:t>
            </a:r>
          </a:p>
          <a:p>
            <a:pPr marL="317500" indent="-317500">
              <a:buSzPct val="100000"/>
              <a:buChar char="•"/>
            </a:pPr>
            <a:r>
              <a:t>Present your creation to the class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5287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800" u="none" kumimoji="0" normalizeH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Graphik Light"/>
            <a:ea typeface="Graphik Light"/>
            <a:cs typeface="Graphik Light"/>
            <a:sym typeface="Graphik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