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1pPr>
    <a:lvl2pPr marL="0" marR="0" indent="317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2pPr>
    <a:lvl3pPr marL="0" marR="0" indent="635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3pPr>
    <a:lvl4pPr marL="0" marR="0" indent="952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4pPr>
    <a:lvl5pPr marL="0" marR="0" indent="1270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5pPr>
    <a:lvl6pPr marL="0" marR="0" indent="1587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6pPr>
    <a:lvl7pPr marL="0" marR="0" indent="1905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7pPr>
    <a:lvl8pPr marL="0" marR="0" indent="2222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8pPr>
    <a:lvl9pPr marL="0" marR="0" indent="2540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-357243"/>
              <a:satOff val="7293"/>
              <a:lumOff val="8906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3">
              <a:satOff val="1412"/>
              <a:lumOff val="16412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>
                  <a:satOff val="1412"/>
                  <a:lumOff val="16412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6E937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FFF171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A51B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E1A84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103425"/>
              <a:satOff val="-7243"/>
              <a:lumOff val="992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chemeClr val="accent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lumOff val="-14283"/>
            </a:schemeClr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5">
                  <a:lumOff val="-1428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satOff val="-6299"/>
              <a:lumOff val="-32309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698500" y="8635227"/>
            <a:ext cx="11607800" cy="457201"/>
          </a:xfrm>
          <a:prstGeom prst="rect">
            <a:avLst/>
          </a:prstGeom>
        </p:spPr>
        <p:txBody>
          <a:bodyPr anchor="b"/>
          <a:lstStyle>
            <a:lvl1pPr marL="0" indent="0" defTabSz="587022">
              <a:spcBef>
                <a:spcPts val="0"/>
              </a:spcBef>
              <a:buSzTx/>
              <a:buNone/>
              <a:defRPr sz="22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Body Level One…"/>
          <p:cNvSpPr txBox="1"/>
          <p:nvPr>
            <p:ph type="body" sz="quarter" idx="1" hasCustomPrompt="1"/>
          </p:nvPr>
        </p:nvSpPr>
        <p:spPr>
          <a:xfrm>
            <a:off x="698500" y="5102859"/>
            <a:ext cx="11607800" cy="1447801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" name="Presentation Title"/>
          <p:cNvSpPr txBox="1"/>
          <p:nvPr>
            <p:ph type="title" hasCustomPrompt="1"/>
          </p:nvPr>
        </p:nvSpPr>
        <p:spPr>
          <a:xfrm>
            <a:off x="698500" y="18542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pc="-84" sz="84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2509500" y="8750299"/>
            <a:ext cx="292609" cy="31585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100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Agenda Subtitle</a:t>
            </a:r>
          </a:p>
        </p:txBody>
      </p:sp>
      <p:sp>
        <p:nvSpPr>
          <p:cNvPr id="109" name="Agenda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10" name="Body Level One…"/>
          <p:cNvSpPr txBox="1"/>
          <p:nvPr>
            <p:ph type="body" idx="1" hasCustomPrompt="1"/>
          </p:nvPr>
        </p:nvSpPr>
        <p:spPr>
          <a:xfrm>
            <a:off x="698500" y="2908300"/>
            <a:ext cx="11607800" cy="6096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300"/>
              </a:spcBef>
              <a:buSzTx/>
              <a:buNone/>
              <a:defRPr sz="3600"/>
            </a:lvl1pPr>
            <a:lvl2pPr marL="0" indent="317500">
              <a:spcBef>
                <a:spcPts val="4300"/>
              </a:spcBef>
              <a:buSzTx/>
              <a:buNone/>
              <a:defRPr sz="3600"/>
            </a:lvl2pPr>
            <a:lvl3pPr marL="0" indent="635000">
              <a:spcBef>
                <a:spcPts val="4300"/>
              </a:spcBef>
              <a:buSzTx/>
              <a:buNone/>
              <a:defRPr sz="3600"/>
            </a:lvl3pPr>
            <a:lvl4pPr marL="0" indent="952500">
              <a:spcBef>
                <a:spcPts val="4300"/>
              </a:spcBef>
              <a:buSzTx/>
              <a:buNone/>
              <a:defRPr sz="3600"/>
            </a:lvl4pPr>
            <a:lvl5pPr marL="0" indent="1270000">
              <a:spcBef>
                <a:spcPts val="4300"/>
              </a:spcBef>
              <a:buSzTx/>
              <a:buNone/>
              <a:defRPr sz="36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half" idx="1" hasCustomPrompt="1"/>
          </p:nvPr>
        </p:nvSpPr>
        <p:spPr>
          <a:xfrm>
            <a:off x="698500" y="3149600"/>
            <a:ext cx="11607800" cy="3238500"/>
          </a:xfrm>
          <a:prstGeom prst="rect">
            <a:avLst/>
          </a:prstGeom>
        </p:spPr>
        <p:txBody>
          <a:bodyPr anchor="ctr"/>
          <a:lstStyle>
            <a:lvl1pPr marL="0" indent="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/>
          <p:nvPr>
            <p:ph type="body" idx="1" hasCustomPrompt="1"/>
          </p:nvPr>
        </p:nvSpPr>
        <p:spPr>
          <a:xfrm>
            <a:off x="698500" y="698500"/>
            <a:ext cx="11607800" cy="5765800"/>
          </a:xfrm>
          <a:prstGeom prst="rect">
            <a:avLst/>
          </a:prstGeom>
        </p:spPr>
        <p:txBody>
          <a:bodyPr anchor="b"/>
          <a:lstStyle>
            <a:lvl1pPr marL="0" indent="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Fact information"/>
          <p:cNvSpPr txBox="1"/>
          <p:nvPr>
            <p:ph type="body" sz="quarter" idx="21" hasCustomPrompt="1"/>
          </p:nvPr>
        </p:nvSpPr>
        <p:spPr>
          <a:xfrm>
            <a:off x="698500" y="62103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35" sz="3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1016000" y="6426200"/>
            <a:ext cx="10972800" cy="584200"/>
          </a:xfrm>
          <a:prstGeom prst="rect">
            <a:avLst/>
          </a:prstGeom>
        </p:spPr>
        <p:txBody>
          <a:bodyPr/>
          <a:lstStyle>
            <a:lvl1pPr marL="0" indent="0" defTabSz="587022">
              <a:spcBef>
                <a:spcPts val="0"/>
              </a:spcBef>
              <a:buSzTx/>
              <a:buNone/>
              <a:defRPr sz="24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pPr/>
            <a:r>
              <a:t>Attribution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749300" y="2298700"/>
            <a:ext cx="11506200" cy="3175000"/>
          </a:xfrm>
          <a:prstGeom prst="rect">
            <a:avLst/>
          </a:prstGeom>
        </p:spPr>
        <p:txBody>
          <a:bodyPr anchor="b"/>
          <a:lstStyle>
            <a:lvl1pPr marL="180622" indent="-180622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1pPr>
            <a:lvl2pPr marL="180622" indent="1368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2pPr>
            <a:lvl3pPr marL="180622" indent="4543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3pPr>
            <a:lvl4pPr marL="180622" indent="7718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4pPr>
            <a:lvl5pPr marL="180622" indent="10893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lose-up of a curved, white, layered pattern"/>
          <p:cNvSpPr/>
          <p:nvPr>
            <p:ph type="pic" sz="quarter" idx="21"/>
          </p:nvPr>
        </p:nvSpPr>
        <p:spPr>
          <a:xfrm>
            <a:off x="622300" y="2907462"/>
            <a:ext cx="3937000" cy="39386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Close-up of a layered pattern of grey stone"/>
          <p:cNvSpPr/>
          <p:nvPr>
            <p:ph type="pic" sz="quarter" idx="22"/>
          </p:nvPr>
        </p:nvSpPr>
        <p:spPr>
          <a:xfrm>
            <a:off x="3893586" y="3136900"/>
            <a:ext cx="5217627" cy="3479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Close-up of a white ribbed pattern"/>
          <p:cNvSpPr/>
          <p:nvPr>
            <p:ph type="pic" sz="quarter" idx="23"/>
          </p:nvPr>
        </p:nvSpPr>
        <p:spPr>
          <a:xfrm>
            <a:off x="7802863" y="3136900"/>
            <a:ext cx="5215134" cy="3479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Angular, futuristic, white corridor with shadows"/>
          <p:cNvSpPr/>
          <p:nvPr>
            <p:ph type="pic" idx="21"/>
          </p:nvPr>
        </p:nvSpPr>
        <p:spPr>
          <a:xfrm>
            <a:off x="-1397000" y="0"/>
            <a:ext cx="15786100" cy="105240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uturistic, curved, white structure"/>
          <p:cNvSpPr/>
          <p:nvPr>
            <p:ph type="pic" idx="21"/>
          </p:nvPr>
        </p:nvSpPr>
        <p:spPr>
          <a:xfrm>
            <a:off x="-88900" y="-3962400"/>
            <a:ext cx="18948400" cy="14211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Author and Date"/>
          <p:cNvSpPr txBox="1"/>
          <p:nvPr>
            <p:ph type="body" sz="quarter" idx="22" hasCustomPrompt="1"/>
          </p:nvPr>
        </p:nvSpPr>
        <p:spPr>
          <a:xfrm>
            <a:off x="698500" y="8635227"/>
            <a:ext cx="11607800" cy="457201"/>
          </a:xfrm>
          <a:prstGeom prst="rect">
            <a:avLst/>
          </a:prstGeom>
        </p:spPr>
        <p:txBody>
          <a:bodyPr anchor="b"/>
          <a:lstStyle>
            <a:lvl1pPr marL="0" indent="0" defTabSz="587022">
              <a:spcBef>
                <a:spcPts val="0"/>
              </a:spcBef>
              <a:buSzTx/>
              <a:buNone/>
              <a:defRPr sz="22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698500" y="5102859"/>
            <a:ext cx="11607800" cy="1447801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Presentation Title"/>
          <p:cNvSpPr txBox="1"/>
          <p:nvPr>
            <p:ph type="title" hasCustomPrompt="1"/>
          </p:nvPr>
        </p:nvSpPr>
        <p:spPr>
          <a:xfrm>
            <a:off x="698500" y="18542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pc="-84" sz="84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12509500" y="8750299"/>
            <a:ext cx="292609" cy="31585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se-up of a curved, white, layered pattern"/>
          <p:cNvSpPr/>
          <p:nvPr>
            <p:ph type="pic" idx="21"/>
          </p:nvPr>
        </p:nvSpPr>
        <p:spPr>
          <a:xfrm>
            <a:off x="4876800" y="0"/>
            <a:ext cx="97536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698500" y="698500"/>
            <a:ext cx="5105400" cy="4178300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698500" y="4775200"/>
            <a:ext cx="5105400" cy="40386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43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lose-up of the edge of white curved stone"/>
          <p:cNvSpPr/>
          <p:nvPr>
            <p:ph type="pic" idx="21"/>
          </p:nvPr>
        </p:nvSpPr>
        <p:spPr>
          <a:xfrm>
            <a:off x="6096644" y="0"/>
            <a:ext cx="7313912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1" name="Slide Subtitle"/>
          <p:cNvSpPr txBox="1"/>
          <p:nvPr>
            <p:ph type="body" sz="quarter" idx="22" hasCustomPrompt="1"/>
          </p:nvPr>
        </p:nvSpPr>
        <p:spPr>
          <a:xfrm>
            <a:off x="698500" y="1447800"/>
            <a:ext cx="51054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62" name="Slide Title"/>
          <p:cNvSpPr txBox="1"/>
          <p:nvPr>
            <p:ph type="title" hasCustomPrompt="1"/>
          </p:nvPr>
        </p:nvSpPr>
        <p:spPr>
          <a:xfrm>
            <a:off x="698500" y="381000"/>
            <a:ext cx="5105400" cy="11430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3" name="Body Level One…"/>
          <p:cNvSpPr txBox="1"/>
          <p:nvPr>
            <p:ph type="body" sz="half" idx="1" hasCustomPrompt="1"/>
          </p:nvPr>
        </p:nvSpPr>
        <p:spPr>
          <a:xfrm>
            <a:off x="698500" y="3035300"/>
            <a:ext cx="5105400" cy="601980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7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3" name="Body Level One…"/>
          <p:cNvSpPr txBox="1"/>
          <p:nvPr>
            <p:ph type="body" sz="half" idx="1" hasCustomPrompt="1"/>
          </p:nvPr>
        </p:nvSpPr>
        <p:spPr>
          <a:xfrm>
            <a:off x="698500" y="3035006"/>
            <a:ext cx="5105400" cy="6019801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5105400" cy="674779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82" name="Slide Title"/>
          <p:cNvSpPr txBox="1"/>
          <p:nvPr>
            <p:ph type="title" hasCustomPrompt="1"/>
          </p:nvPr>
        </p:nvSpPr>
        <p:spPr>
          <a:xfrm>
            <a:off x="698500" y="381000"/>
            <a:ext cx="5105400" cy="1145851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3" name="Body Level One…"/>
          <p:cNvSpPr txBox="1"/>
          <p:nvPr>
            <p:ph type="body" sz="half" idx="1" hasCustomPrompt="1"/>
          </p:nvPr>
        </p:nvSpPr>
        <p:spPr>
          <a:xfrm>
            <a:off x="698500" y="3034319"/>
            <a:ext cx="5105400" cy="6019801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698500" y="3124200"/>
            <a:ext cx="11607800" cy="3302000"/>
          </a:xfrm>
          <a:prstGeom prst="rect">
            <a:avLst/>
          </a:prstGeom>
        </p:spPr>
        <p:txBody>
          <a:bodyPr anchor="ctr"/>
          <a:lstStyle>
            <a:lvl1pPr defTabSz="355600">
              <a:defRPr spc="-84" sz="8400"/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698500" y="381000"/>
            <a:ext cx="11607800" cy="11430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698500" y="3035300"/>
            <a:ext cx="11607800" cy="60198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509500" y="8750299"/>
            <a:ext cx="292100" cy="315850"/>
          </a:xfrm>
          <a:prstGeom prst="rect">
            <a:avLst/>
          </a:prstGeom>
          <a:ln w="3175">
            <a:miter lim="400000"/>
          </a:ln>
        </p:spPr>
        <p:txBody>
          <a:bodyPr lIns="50800" tIns="50800" rIns="50800" bIns="50800" anchor="b">
            <a:spAutoFit/>
          </a:bodyPr>
          <a:lstStyle>
            <a:lvl1pPr algn="r" defTabSz="584200">
              <a:spcBef>
                <a:spcPts val="0"/>
              </a:spcBef>
              <a:defRPr sz="130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1pPr>
      <a:lvl2pPr marL="0" marR="0" indent="317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2pPr>
      <a:lvl3pPr marL="0" marR="0" indent="635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3pPr>
      <a:lvl4pPr marL="0" marR="0" indent="952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4pPr>
      <a:lvl5pPr marL="0" marR="0" indent="1270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5pPr>
      <a:lvl6pPr marL="0" marR="0" indent="1587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6pPr>
      <a:lvl7pPr marL="0" marR="0" indent="1905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7pPr>
      <a:lvl8pPr marL="0" marR="0" indent="2222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8pPr>
      <a:lvl9pPr marL="0" marR="0" indent="2540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9pPr>
    </p:titleStyle>
    <p:bodyStyle>
      <a:lvl1pPr marL="317500" marR="0" indent="-317500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1pPr>
      <a:lvl2pPr marL="637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2pPr>
      <a:lvl3pPr marL="955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3pPr>
      <a:lvl4pPr marL="1272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4pPr>
      <a:lvl5pPr marL="1590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5pPr>
      <a:lvl6pPr marL="1907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6pPr>
      <a:lvl7pPr marL="2225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7pPr>
      <a:lvl8pPr marL="2542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8pPr>
      <a:lvl9pPr marL="2860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9pPr>
    </p:bodyStyle>
    <p:otherStyle>
      <a:lvl1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317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635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952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270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1587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1905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2222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2540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video" Target="https://www.youtube.com/embed/SQXykj5EqbQ?feature=oembed" TargetMode="External"/><Relationship Id="rId4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72" name="Keywords:…"/>
          <p:cNvSpPr txBox="1"/>
          <p:nvPr>
            <p:ph type="subTitle" sz="quarter" idx="1"/>
          </p:nvPr>
        </p:nvSpPr>
        <p:spPr>
          <a:xfrm>
            <a:off x="698500" y="5408432"/>
            <a:ext cx="11607800" cy="1447801"/>
          </a:xfrm>
          <a:prstGeom prst="rect">
            <a:avLst/>
          </a:prstGeom>
        </p:spPr>
        <p:txBody>
          <a:bodyPr/>
          <a:lstStyle/>
          <a:p>
            <a:pPr algn="ctr"/>
            <a:r>
              <a:t>Keywords:</a:t>
            </a:r>
          </a:p>
          <a:p>
            <a:pPr algn="ctr"/>
            <a:r>
              <a:t>Beliefs | Behaviours | Confirmation Bias</a:t>
            </a:r>
          </a:p>
        </p:txBody>
      </p:sp>
      <p:sp>
        <p:nvSpPr>
          <p:cNvPr id="173" name="Cognitive Dissonance and Climate Change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Cognitive Dissonance and Climate Change</a:t>
            </a:r>
          </a:p>
        </p:txBody>
      </p:sp>
      <p:pic>
        <p:nvPicPr>
          <p:cNvPr id="174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77" name="Cognitive Dissonance"/>
          <p:cNvSpPr txBox="1"/>
          <p:nvPr>
            <p:ph type="ctrTitle"/>
          </p:nvPr>
        </p:nvSpPr>
        <p:spPr>
          <a:xfrm>
            <a:off x="698500" y="161772"/>
            <a:ext cx="11607800" cy="1713095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Cognitive Dissonance</a:t>
            </a:r>
          </a:p>
        </p:txBody>
      </p:sp>
      <p:pic>
        <p:nvPicPr>
          <p:cNvPr id="178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79" name="A mental discomfort or tension when you hold two contradictory beliefs…"/>
          <p:cNvSpPr txBox="1"/>
          <p:nvPr/>
        </p:nvSpPr>
        <p:spPr>
          <a:xfrm>
            <a:off x="1179852" y="2576540"/>
            <a:ext cx="10458519" cy="32857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marL="317500" indent="-317500">
              <a:buSzPct val="100000"/>
              <a:buChar char="•"/>
            </a:pPr>
            <a:r>
              <a:t>A mental discomfort or tension when you hold two contradictory beliefs</a:t>
            </a:r>
          </a:p>
          <a:p>
            <a:pPr marL="317500" indent="-317500">
              <a:buSzPct val="100000"/>
              <a:buChar char="•"/>
            </a:pPr>
            <a:r>
              <a:t>The theory was proposed by Leon Festinger in 1957</a:t>
            </a:r>
          </a:p>
          <a:p>
            <a:pPr marL="317500" indent="-317500">
              <a:buSzPct val="100000"/>
              <a:buChar char="•"/>
            </a:pPr>
            <a:r>
              <a:t>Key concept to understand humans behaviour towards sustainability topics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82" name="Climate Change"/>
          <p:cNvSpPr txBox="1"/>
          <p:nvPr>
            <p:ph type="ctrTitle"/>
          </p:nvPr>
        </p:nvSpPr>
        <p:spPr>
          <a:xfrm>
            <a:off x="698500" y="161772"/>
            <a:ext cx="11607800" cy="1713095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Climate Change</a:t>
            </a:r>
          </a:p>
        </p:txBody>
      </p:sp>
      <p:pic>
        <p:nvPicPr>
          <p:cNvPr id="183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84" name="Long-term shifts in the typical weather patterns that characterise Earth’s local, regional, and global climates"/>
          <p:cNvSpPr txBox="1"/>
          <p:nvPr/>
        </p:nvSpPr>
        <p:spPr>
          <a:xfrm>
            <a:off x="933260" y="2454620"/>
            <a:ext cx="11138280" cy="10378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317500" indent="-317500">
              <a:buSzPct val="100000"/>
              <a:buChar char="•"/>
            </a:lvl1pPr>
          </a:lstStyle>
          <a:p>
            <a:pPr/>
            <a:r>
              <a:t>Long-term shifts in the typical weather patterns that characterise Earth’s local, regional, and global climates</a:t>
            </a:r>
          </a:p>
        </p:txBody>
      </p:sp>
      <p:pic>
        <p:nvPicPr>
          <p:cNvPr id="185" name="Climate Change - The Big Picture" descr="Climate Change - The Big Picture"/>
          <p:cNvPicPr>
            <a:picLocks noChangeAspect="0"/>
          </p:cNvPicPr>
          <p:nvPr>
            <a:videoFile xmlns:mc="http://schemas.openxmlformats.org/markup-compatibility/2006" xmlns:aiw="http://developer.apple.com/namespaces/iwork" r:link="rId3" mc:Ignorable="aiw" aiw:title="Climate Change - The Big Picture" aiw:author="Local Actions LU"/>
          </p:nvPr>
        </p:nvPicPr>
        <p:blipFill>
          <a:blip r:embed="rId4">
            <a:extLst/>
          </a:blip>
          <a:stretch>
            <a:fillRect/>
          </a:stretch>
        </p:blipFill>
        <p:spPr>
          <a:xfrm>
            <a:off x="2782005" y="3755224"/>
            <a:ext cx="7440790" cy="4185445"/>
          </a:xfrm>
          <a:prstGeom prst="rect">
            <a:avLst/>
          </a:prstGeom>
        </p:spPr>
      </p:pic>
      <p:sp>
        <p:nvSpPr>
          <p:cNvPr id="186" name="Introductory Video"/>
          <p:cNvSpPr/>
          <p:nvPr/>
        </p:nvSpPr>
        <p:spPr>
          <a:xfrm>
            <a:off x="2782005" y="8042268"/>
            <a:ext cx="7440790" cy="378969"/>
          </a:xfrm>
          <a:prstGeom prst="roundRect">
            <a:avLst>
              <a:gd name="adj" fmla="val 0"/>
            </a:avLst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spcBef>
                <a:spcPts val="0"/>
              </a:spcBef>
              <a:defRPr sz="160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r>
              <a:t>Introductory Video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mediacall" nodeType="clickEffect" presetSubtype="0" presetID="1" grpId="1" fill="hold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8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video fullScrn="0">
              <p:cMediaNode mute="0" showWhenStopped="1" numSld="1" vol="80000">
                <p:cTn id="7" fill="hold" display="0">
                  <p:stCondLst>
                    <p:cond delay="indefinite"/>
                  </p:stCondLst>
                </p:cTn>
                <p:tgtEl>
                  <p:spTgt spid="185"/>
                </p:tgtEl>
              </p:cMediaNode>
            </p:video>
            <p:seq concurrent="1" prevAc="none" nextAc="seek">
              <p:cTn id="8" evtFilter="cancelBubble" nodeType="interactiveSeq" restart="whenNotActive" fill="hold">
                <p:stCondLst>
                  <p:cond delay="0" evt="onClick">
                    <p:tgtEl>
                      <p:spTgt spid="185"/>
                    </p:tgtEl>
                  </p:cond>
                </p:stCondLst>
                <p:endSync delay="0" evt="end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mediacall" nodeType="clickEffect" presetSubtype="0" presetID="2" fill="hold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8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delay="0" evt="onClick">
                  <p:tgtEl>
                    <p:spTgt spid="18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89" name="Connecting the Dots"/>
          <p:cNvSpPr txBox="1"/>
          <p:nvPr>
            <p:ph type="ctrTitle"/>
          </p:nvPr>
        </p:nvSpPr>
        <p:spPr>
          <a:xfrm>
            <a:off x="698500" y="161772"/>
            <a:ext cx="11607800" cy="1713095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Connecting the Dots</a:t>
            </a:r>
          </a:p>
        </p:txBody>
      </p:sp>
      <p:pic>
        <p:nvPicPr>
          <p:cNvPr id="190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91" name="Cognitive dissonance plays a significant role in how people perceive and respond to climate change. There are many examples of this, including:…"/>
          <p:cNvSpPr txBox="1"/>
          <p:nvPr/>
        </p:nvSpPr>
        <p:spPr>
          <a:xfrm>
            <a:off x="1179852" y="2576540"/>
            <a:ext cx="11290235" cy="511594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>
              <a:defRPr sz="1700"/>
            </a:pPr>
            <a:r>
              <a:t>Cognitive dissonance plays a significant role in how people perceive and respond to climate change. There are many examples of this, including:</a:t>
            </a:r>
          </a:p>
          <a:p>
            <a:pPr marL="317500" indent="-317500">
              <a:buSzPct val="100000"/>
              <a:buChar char="•"/>
              <a:defRPr sz="1700"/>
            </a:pPr>
            <a:r>
              <a:t>Someone who is concerned about climate change, yet still flies for business </a:t>
            </a:r>
          </a:p>
          <a:p>
            <a:pPr marL="317500" indent="-317500">
              <a:buSzPct val="100000"/>
              <a:buChar char="•"/>
              <a:defRPr sz="1700"/>
            </a:pPr>
            <a:r>
              <a:t>A person who is very politically engaged may be identify with a political ideology that has linked their outlook to denying or downplaying climate change.</a:t>
            </a:r>
          </a:p>
          <a:p>
            <a:pPr marL="317500" indent="-317500">
              <a:buSzPct val="100000"/>
              <a:buChar char="•"/>
              <a:defRPr sz="1700"/>
            </a:pPr>
            <a:r>
              <a:t>An individual who is focussed on reducing consumption may experience cognitive dissonance when purchasing something they want.</a:t>
            </a:r>
          </a:p>
          <a:p>
            <a:pPr marL="317500" indent="-317500">
              <a:buSzPct val="100000"/>
              <a:buChar char="•"/>
              <a:defRPr sz="1700"/>
            </a:pPr>
            <a:r>
              <a:t>Someone may eat meat even if they are concerned by climate change and the high emissions from animals.</a:t>
            </a:r>
          </a:p>
          <a:p>
            <a:pPr marL="317500" indent="-317500">
              <a:buSzPct val="100000"/>
              <a:buChar char="•"/>
              <a:defRPr sz="1700"/>
            </a:pPr>
            <a:r>
              <a:t>Cognitive dissonance can work in reverse. For example, within groups that may deny climate change people may experience cognitive dissonance when experiencing extreme weather events.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94" name="Local Action…"/>
          <p:cNvSpPr txBox="1"/>
          <p:nvPr>
            <p:ph type="ctrTitle"/>
          </p:nvPr>
        </p:nvSpPr>
        <p:spPr>
          <a:xfrm>
            <a:off x="698500" y="314172"/>
            <a:ext cx="11607800" cy="1713095"/>
          </a:xfrm>
          <a:prstGeom prst="rect">
            <a:avLst/>
          </a:prstGeom>
        </p:spPr>
        <p:txBody>
          <a:bodyPr/>
          <a:lstStyle/>
          <a:p>
            <a:pPr algn="ctr" defTabSz="154940">
              <a:defRPr spc="-51" sz="5124"/>
            </a:pPr>
            <a:r>
              <a:t>Local Action</a:t>
            </a:r>
          </a:p>
          <a:p>
            <a:pPr algn="ctr" defTabSz="154940">
              <a:defRPr spc="-51" sz="5124"/>
            </a:pPr>
            <a:r>
              <a:t>Climate Conversation</a:t>
            </a:r>
          </a:p>
        </p:txBody>
      </p:sp>
      <p:pic>
        <p:nvPicPr>
          <p:cNvPr id="195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96" name="Speak to a family member, friend or colleague outside of your studies…"/>
          <p:cNvSpPr txBox="1"/>
          <p:nvPr/>
        </p:nvSpPr>
        <p:spPr>
          <a:xfrm>
            <a:off x="1179852" y="2576540"/>
            <a:ext cx="10498506" cy="37048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marL="317500" indent="-317500">
              <a:buSzPct val="100000"/>
              <a:buChar char="•"/>
            </a:pPr>
            <a:r>
              <a:t>Speak to a family member, friend or colleague outside of your studies</a:t>
            </a:r>
          </a:p>
          <a:p>
            <a:pPr marL="317500" indent="-317500">
              <a:buSzPct val="100000"/>
              <a:buChar char="•"/>
            </a:pPr>
            <a:r>
              <a:t>Do not try to convince them, just explore the topic</a:t>
            </a:r>
          </a:p>
          <a:p>
            <a:pPr marL="317500" indent="-317500">
              <a:buSzPct val="100000"/>
              <a:buChar char="•"/>
            </a:pPr>
            <a:r>
              <a:t>Write a reflection on how the conversation went</a:t>
            </a:r>
          </a:p>
          <a:p>
            <a:pPr marL="317500" indent="-317500">
              <a:buSzPct val="100000"/>
              <a:buChar char="•"/>
            </a:pPr>
            <a:r>
              <a:t>Full instructions in handout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8_MinimalistLight">
  <a:themeElements>
    <a:clrScheme name="38_MinimalistLight">
      <a:dk1>
        <a:srgbClr val="53585F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52871" rtl="0" fontAlgn="auto" latinLnBrk="0" hangingPunct="0">
          <a:lnSpc>
            <a:spcPct val="100000"/>
          </a:lnSpc>
          <a:spcBef>
            <a:spcPts val="33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800" u="none" kumimoji="0" normalizeH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8_MinimalistLight">
  <a:themeElements>
    <a:clrScheme name="38_MinimalistLight">
      <a:dk1>
        <a:srgbClr val="000000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52871" rtl="0" fontAlgn="auto" latinLnBrk="0" hangingPunct="0">
          <a:lnSpc>
            <a:spcPct val="100000"/>
          </a:lnSpc>
          <a:spcBef>
            <a:spcPts val="33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800" u="none" kumimoji="0" normalizeH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